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86" r:id="rId9"/>
    <p:sldId id="266" r:id="rId10"/>
    <p:sldId id="267" r:id="rId11"/>
    <p:sldId id="269" r:id="rId12"/>
    <p:sldId id="279" r:id="rId13"/>
    <p:sldId id="287" r:id="rId14"/>
    <p:sldId id="289" r:id="rId15"/>
    <p:sldId id="288" r:id="rId16"/>
    <p:sldId id="290" r:id="rId17"/>
    <p:sldId id="281" r:id="rId18"/>
    <p:sldId id="282" r:id="rId19"/>
    <p:sldId id="283" r:id="rId20"/>
    <p:sldId id="284" r:id="rId21"/>
    <p:sldId id="285" r:id="rId22"/>
    <p:sldId id="276" r:id="rId23"/>
    <p:sldId id="280" r:id="rId24"/>
    <p:sldId id="270" r:id="rId25"/>
    <p:sldId id="272" r:id="rId26"/>
    <p:sldId id="271" r:id="rId27"/>
    <p:sldId id="273" r:id="rId28"/>
    <p:sldId id="275" r:id="rId29"/>
    <p:sldId id="278" r:id="rId30"/>
    <p:sldId id="274" r:id="rId31"/>
    <p:sldId id="257" r:id="rId32"/>
  </p:sldIdLst>
  <p:sldSz cx="12192000" cy="6858000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 Black" panose="02000000000000000000" pitchFamily="2" charset="0"/>
      <p:bold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2"/>
    <a:srgbClr val="0081B3"/>
    <a:srgbClr val="A1ACB0"/>
    <a:srgbClr val="565754"/>
    <a:srgbClr val="0F1A1A"/>
    <a:srgbClr val="2D3637"/>
    <a:srgbClr val="555756"/>
    <a:srgbClr val="384E54"/>
    <a:srgbClr val="C2C4C4"/>
    <a:srgbClr val="C1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206" y="62"/>
      </p:cViewPr>
      <p:guideLst>
        <p:guide orient="horz" pos="792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4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208267" y="817756"/>
            <a:ext cx="3965140" cy="2049780"/>
            <a:chOff x="4175760" y="815340"/>
            <a:chExt cx="3965140" cy="2049780"/>
          </a:xfrm>
        </p:grpSpPr>
        <p:sp>
          <p:nvSpPr>
            <p:cNvPr id="24" name="Block Arc 23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19056" y="1447128"/>
              <a:ext cx="2521844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 Drink Up</a:t>
              </a: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6357759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5" name="Block Arc 24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>
                  <a:lumMod val="75000"/>
                  <a:lumOff val="2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EAD9-C205-4C1C-BA57-D5F66C068939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812903" y="2361591"/>
            <a:ext cx="1747253" cy="1789686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804379" y="2345663"/>
            <a:ext cx="1747253" cy="2667332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rot="5400000">
            <a:off x="6768963" y="2675385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66421" y="2264801"/>
            <a:ext cx="1995620" cy="287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Defining Cache Hierarchy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Benchmarks structure: 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668409" y="5141155"/>
            <a:ext cx="13516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enchmark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4848" y="1895469"/>
            <a:ext cx="922421" cy="369332"/>
            <a:chOff x="5834848" y="1895469"/>
            <a:chExt cx="922421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34668" y="2430119"/>
            <a:ext cx="669191" cy="2470426"/>
            <a:chOff x="4555902" y="2204395"/>
            <a:chExt cx="669191" cy="2470426"/>
          </a:xfrm>
        </p:grpSpPr>
        <p:sp>
          <p:nvSpPr>
            <p:cNvPr id="99" name="Rounded Rectangle 98"/>
            <p:cNvSpPr/>
            <p:nvPr/>
          </p:nvSpPr>
          <p:spPr>
            <a:xfrm>
              <a:off x="4555902" y="2204395"/>
              <a:ext cx="608973" cy="247042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/>
            <p:cNvSpPr/>
            <p:nvPr/>
          </p:nvSpPr>
          <p:spPr>
            <a:xfrm>
              <a:off x="5104656" y="3404552"/>
              <a:ext cx="120437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5919197" y="256056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919197" y="2808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919197" y="305593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5919197" y="330362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5919197" y="355130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919197" y="379899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919197" y="404667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919197" y="429436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919197" y="454205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062025" y="3902426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204481" y="2560563"/>
            <a:ext cx="461940" cy="2206571"/>
            <a:chOff x="5204481" y="2560563"/>
            <a:chExt cx="461940" cy="2206571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5666421" y="2560563"/>
              <a:ext cx="0" cy="220657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 rot="16200000">
              <a:off x="4353447" y="3484633"/>
              <a:ext cx="20714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adjacent  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requests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1467" y="2430119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79195" y="2430119"/>
            <a:ext cx="1542410" cy="2498029"/>
            <a:chOff x="3479195" y="2430119"/>
            <a:chExt cx="1542410" cy="2498029"/>
          </a:xfrm>
        </p:grpSpPr>
        <p:grpSp>
          <p:nvGrpSpPr>
            <p:cNvPr id="28" name="Group 27"/>
            <p:cNvGrpSpPr/>
            <p:nvPr/>
          </p:nvGrpSpPr>
          <p:grpSpPr>
            <a:xfrm>
              <a:off x="3734383" y="2430119"/>
              <a:ext cx="1040449" cy="2023826"/>
              <a:chOff x="4185834" y="2231114"/>
              <a:chExt cx="1040449" cy="202382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555902" y="2231114"/>
                <a:ext cx="670381" cy="2023826"/>
                <a:chOff x="4555902" y="2204395"/>
                <a:chExt cx="670381" cy="2023826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555902" y="2204395"/>
                  <a:ext cx="608973" cy="202382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/>
                <p:cNvSpPr/>
                <p:nvPr/>
              </p:nvSpPr>
              <p:spPr>
                <a:xfrm>
                  <a:off x="5105846" y="3166770"/>
                  <a:ext cx="120437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ounded Rectangle 78"/>
              <p:cNvSpPr/>
              <p:nvPr/>
            </p:nvSpPr>
            <p:spPr>
              <a:xfrm>
                <a:off x="4185834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4185834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4185834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185834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4185834" y="335714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4185834" y="360483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185834" y="385251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479195" y="4558816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06945" y="2430119"/>
            <a:ext cx="1542410" cy="3705058"/>
            <a:chOff x="7806945" y="2430119"/>
            <a:chExt cx="1542410" cy="3705058"/>
          </a:xfrm>
        </p:grpSpPr>
        <p:grpSp>
          <p:nvGrpSpPr>
            <p:cNvPr id="27" name="Group 26"/>
            <p:cNvGrpSpPr/>
            <p:nvPr/>
          </p:nvGrpSpPr>
          <p:grpSpPr>
            <a:xfrm>
              <a:off x="8043120" y="2430119"/>
              <a:ext cx="1113709" cy="3219450"/>
              <a:chOff x="8358441" y="2231114"/>
              <a:chExt cx="1113709" cy="321945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8780673" y="2231114"/>
                <a:ext cx="691477" cy="3219450"/>
                <a:chOff x="1400908" y="2381250"/>
                <a:chExt cx="867087" cy="321945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400908" y="2381250"/>
                  <a:ext cx="793652" cy="321945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2121125" y="4060906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/>
              <p:cNvSpPr/>
              <p:nvPr/>
            </p:nvSpPr>
            <p:spPr>
              <a:xfrm>
                <a:off x="8358441" y="238742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8358441" y="263511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8358441" y="288280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358441" y="313048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358441" y="337817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58441" y="362585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8358441" y="387354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58441" y="412123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8358441" y="436891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58441" y="46166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358441" y="48642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358441" y="511197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806945" y="5765845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benchmark 4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920504" y="5141155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6" grpId="0" animBg="1"/>
      <p:bldP spid="35" grpId="0" animBg="1"/>
      <p:bldP spid="35" grpId="1" animBg="1"/>
      <p:bldP spid="5" grpId="0" build="p"/>
      <p:bldP spid="92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2" animBg="1"/>
      <p:bldP spid="63" grpId="0" animBg="1"/>
      <p:bldP spid="63" grpId="2" animBg="1"/>
      <p:bldP spid="64" grpId="0" animBg="1"/>
      <p:bldP spid="64" grpId="2" animBg="1"/>
      <p:bldP spid="101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3501" y="6356349"/>
            <a:ext cx="10058400" cy="434975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C++ Drink Up 2019. Know You Hardware: CPU Memory Hierarchy. Alexander Titov</a:t>
            </a:r>
            <a:endParaRPr lang="en-US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4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771834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4150666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4150666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4150666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4150666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</p:spTree>
    <p:extLst>
      <p:ext uri="{BB962C8B-B14F-4D97-AF65-F5344CB8AC3E}">
        <p14:creationId xmlns:p14="http://schemas.microsoft.com/office/powerpoint/2010/main" val="391388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692210" y="1891826"/>
            <a:ext cx="1951579" cy="2953344"/>
            <a:chOff x="9692210" y="1891826"/>
            <a:chExt cx="1951579" cy="2953344"/>
          </a:xfrm>
        </p:grpSpPr>
        <p:grpSp>
          <p:nvGrpSpPr>
            <p:cNvPr id="14" name="Group 13"/>
            <p:cNvGrpSpPr/>
            <p:nvPr/>
          </p:nvGrpSpPr>
          <p:grpSpPr>
            <a:xfrm>
              <a:off x="9692210" y="2519687"/>
              <a:ext cx="1951579" cy="2325483"/>
              <a:chOff x="8383046" y="2519687"/>
              <a:chExt cx="1951579" cy="232548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012592" y="1891826"/>
              <a:ext cx="114646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~0.5 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42137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1780" y="1202670"/>
            <a:ext cx="8444204" cy="4406382"/>
          </a:xfrm>
          <a:prstGeom prst="roundRect">
            <a:avLst>
              <a:gd name="adj" fmla="val 269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416211" y="-1230691"/>
            <a:ext cx="2110123" cy="3018348"/>
            <a:chOff x="8224502" y="1153820"/>
            <a:chExt cx="2110123" cy="301834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224502" y="115382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594313" y="2058196"/>
            <a:ext cx="1466850" cy="1811659"/>
            <a:chOff x="9594313" y="2058196"/>
            <a:chExt cx="1466850" cy="1811659"/>
          </a:xfrm>
        </p:grpSpPr>
        <p:sp>
          <p:nvSpPr>
            <p:cNvPr id="23" name="TextBox 22"/>
            <p:cNvSpPr txBox="1"/>
            <p:nvPr/>
          </p:nvSpPr>
          <p:spPr>
            <a:xfrm>
              <a:off x="9683470" y="2058196"/>
              <a:ext cx="114646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~0.5 ns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594313" y="2653335"/>
              <a:ext cx="1466850" cy="1216520"/>
              <a:chOff x="9517119" y="3523205"/>
              <a:chExt cx="1466850" cy="121652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9606276" y="3523205"/>
                <a:ext cx="1280295" cy="1216520"/>
              </a:xfrm>
              <a:prstGeom prst="roundRect">
                <a:avLst>
                  <a:gd name="adj" fmla="val 6667"/>
                </a:avLst>
              </a:prstGeom>
              <a:gradFill>
                <a:gsLst>
                  <a:gs pos="0">
                    <a:srgbClr val="0081B3"/>
                  </a:gs>
                  <a:gs pos="50000">
                    <a:srgbClr val="00A2E2"/>
                  </a:gs>
                  <a:gs pos="99000">
                    <a:srgbClr val="00A2E2"/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517119" y="3906452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657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eft-Right Arrow 28"/>
          <p:cNvSpPr/>
          <p:nvPr/>
        </p:nvSpPr>
        <p:spPr>
          <a:xfrm>
            <a:off x="4915501" y="1803006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smtClean="0"/>
              <a:t>Hierarchy in Multi-Core CPU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052220" y="3043695"/>
            <a:ext cx="220091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580559" y="1257301"/>
            <a:ext cx="2026510" cy="431438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30" name="Left-Right Arrow 29"/>
          <p:cNvSpPr/>
          <p:nvPr/>
        </p:nvSpPr>
        <p:spPr>
          <a:xfrm>
            <a:off x="6908316" y="1803985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11878" y="1261839"/>
            <a:ext cx="1312330" cy="1551017"/>
            <a:chOff x="6209782" y="2487065"/>
            <a:chExt cx="1312330" cy="1551017"/>
          </a:xfrm>
        </p:grpSpPr>
        <p:sp>
          <p:nvSpPr>
            <p:cNvPr id="17" name="Rounded Rectangle 16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12739" y="1598913"/>
            <a:ext cx="894124" cy="876869"/>
            <a:chOff x="8112739" y="2880124"/>
            <a:chExt cx="894124" cy="876869"/>
          </a:xfrm>
        </p:grpSpPr>
        <p:sp>
          <p:nvSpPr>
            <p:cNvPr id="7" name="Rounded Rectangle 6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63" name="Left-Right Arrow 62"/>
          <p:cNvSpPr/>
          <p:nvPr/>
        </p:nvSpPr>
        <p:spPr>
          <a:xfrm>
            <a:off x="4915501" y="4593192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-Right Arrow 63"/>
          <p:cNvSpPr/>
          <p:nvPr/>
        </p:nvSpPr>
        <p:spPr>
          <a:xfrm>
            <a:off x="6908316" y="4594171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211878" y="4052025"/>
            <a:ext cx="1312330" cy="1551017"/>
            <a:chOff x="6209782" y="2487065"/>
            <a:chExt cx="1312330" cy="1551017"/>
          </a:xfrm>
        </p:grpSpPr>
        <p:sp>
          <p:nvSpPr>
            <p:cNvPr id="66" name="Rounded Rectangle 65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112739" y="4389099"/>
            <a:ext cx="894124" cy="876869"/>
            <a:chOff x="8112739" y="2880124"/>
            <a:chExt cx="894124" cy="876869"/>
          </a:xfrm>
        </p:grpSpPr>
        <p:sp>
          <p:nvSpPr>
            <p:cNvPr id="69" name="Rounded Rectangle 68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124825" y="2634982"/>
            <a:ext cx="81144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US" sz="6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849694" y="1372979"/>
            <a:ext cx="1466850" cy="1216520"/>
            <a:chOff x="9517119" y="3523205"/>
            <a:chExt cx="1466850" cy="1216520"/>
          </a:xfrm>
        </p:grpSpPr>
        <p:sp>
          <p:nvSpPr>
            <p:cNvPr id="78" name="Rounded Rectangle 77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0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886950" y="4275902"/>
            <a:ext cx="1466850" cy="1216520"/>
            <a:chOff x="9517119" y="3523205"/>
            <a:chExt cx="1466850" cy="1216520"/>
          </a:xfrm>
        </p:grpSpPr>
        <p:sp>
          <p:nvSpPr>
            <p:cNvPr id="81" name="Rounded Rectangle 80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N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2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Single-Core vs. Multi-Core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1412610"/>
            <a:ext cx="10729890" cy="4645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39" y="1257300"/>
            <a:ext cx="6565961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if requests are </a:t>
            </a:r>
            <a:r>
              <a:rPr lang="en-US" dirty="0"/>
              <a:t>not adjacent?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95820" y="2382036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802240" y="1875173"/>
            <a:ext cx="922421" cy="369332"/>
            <a:chOff x="5834848" y="1895469"/>
            <a:chExt cx="922421" cy="36933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9039" y="2419241"/>
            <a:ext cx="1036576" cy="646331"/>
            <a:chOff x="989039" y="2419241"/>
            <a:chExt cx="1036576" cy="646331"/>
          </a:xfrm>
        </p:grpSpPr>
        <p:sp>
          <p:nvSpPr>
            <p:cNvPr id="18" name="Arc 17"/>
            <p:cNvSpPr/>
            <p:nvPr/>
          </p:nvSpPr>
          <p:spPr>
            <a:xfrm flipH="1">
              <a:off x="1615307" y="2564523"/>
              <a:ext cx="410308" cy="337343"/>
            </a:xfrm>
            <a:prstGeom prst="arc">
              <a:avLst>
                <a:gd name="adj1" fmla="val 15173581"/>
                <a:gd name="adj2" fmla="val 6671449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9039" y="2419241"/>
              <a:ext cx="63030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4646" y="2382036"/>
            <a:ext cx="2212759" cy="2763983"/>
            <a:chOff x="3224646" y="2382036"/>
            <a:chExt cx="2212759" cy="2763983"/>
          </a:xfrm>
        </p:grpSpPr>
        <p:grpSp>
          <p:nvGrpSpPr>
            <p:cNvPr id="77" name="Group 76"/>
            <p:cNvGrpSpPr/>
            <p:nvPr/>
          </p:nvGrpSpPr>
          <p:grpSpPr>
            <a:xfrm>
              <a:off x="3894995" y="2382036"/>
              <a:ext cx="1542410" cy="2763983"/>
              <a:chOff x="1460954" y="2430119"/>
              <a:chExt cx="1542410" cy="276398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739365" y="2430119"/>
                <a:ext cx="1081875" cy="2256639"/>
                <a:chOff x="2412030" y="2231114"/>
                <a:chExt cx="1081875" cy="2256639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2824714" y="2231114"/>
                  <a:ext cx="669191" cy="2256639"/>
                  <a:chOff x="3867473" y="2061850"/>
                  <a:chExt cx="816061" cy="2256639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3867473" y="2061850"/>
                    <a:ext cx="742627" cy="225663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Isosceles Triangle 93"/>
                  <p:cNvSpPr/>
                  <p:nvPr/>
                </p:nvSpPr>
                <p:spPr>
                  <a:xfrm>
                    <a:off x="4536664" y="3175773"/>
                    <a:ext cx="146870" cy="126612"/>
                  </a:xfrm>
                  <a:prstGeom prst="triangle">
                    <a:avLst/>
                  </a:prstGeom>
                  <a:solidFill>
                    <a:srgbClr val="4171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8" name="Rounded Rectangle 87"/>
                <p:cNvSpPr/>
                <p:nvPr/>
              </p:nvSpPr>
              <p:spPr>
                <a:xfrm>
                  <a:off x="2412030" y="2366402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2412030" y="2614088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2412030" y="2861774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2412030" y="3109460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2412030" y="3359107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412030" y="3606793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/>
                <p:cNvSpPr/>
                <p:nvPr/>
              </p:nvSpPr>
              <p:spPr>
                <a:xfrm>
                  <a:off x="2412030" y="3854479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2412030" y="4102165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1460954" y="4824770"/>
                <a:ext cx="154241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enchmark 2</a:t>
                </a:r>
              </a:p>
            </p:txBody>
          </p:sp>
        </p:grpSp>
        <p:sp>
          <p:nvSpPr>
            <p:cNvPr id="110" name="Arc 109"/>
            <p:cNvSpPr/>
            <p:nvPr/>
          </p:nvSpPr>
          <p:spPr>
            <a:xfrm flipH="1">
              <a:off x="3898714" y="2536072"/>
              <a:ext cx="410308" cy="535354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24646" y="2419241"/>
              <a:ext cx="71846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82678" y="2382036"/>
            <a:ext cx="2216478" cy="3633517"/>
            <a:chOff x="5482678" y="2382036"/>
            <a:chExt cx="2216478" cy="3633517"/>
          </a:xfrm>
        </p:grpSpPr>
        <p:grpSp>
          <p:nvGrpSpPr>
            <p:cNvPr id="119" name="Group 118"/>
            <p:cNvGrpSpPr/>
            <p:nvPr/>
          </p:nvGrpSpPr>
          <p:grpSpPr>
            <a:xfrm>
              <a:off x="6844122" y="2382036"/>
              <a:ext cx="669191" cy="3264185"/>
              <a:chOff x="3867473" y="2061850"/>
              <a:chExt cx="816061" cy="2923389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3867473" y="2061850"/>
                <a:ext cx="742627" cy="29233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4536664" y="3486764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ounded Rectangle 119"/>
            <p:cNvSpPr/>
            <p:nvPr/>
          </p:nvSpPr>
          <p:spPr>
            <a:xfrm>
              <a:off x="6431723" y="2517324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31723" y="2765188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31723" y="301305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31723" y="3260916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6431723" y="3508780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6431723" y="375664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6431723" y="4004508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6431723" y="425237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156746" y="5646221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3</a:t>
              </a:r>
            </a:p>
          </p:txBody>
        </p:sp>
        <p:sp>
          <p:nvSpPr>
            <p:cNvPr id="130" name="Arc 129"/>
            <p:cNvSpPr/>
            <p:nvPr/>
          </p:nvSpPr>
          <p:spPr>
            <a:xfrm flipH="1">
              <a:off x="6156746" y="2536072"/>
              <a:ext cx="410308" cy="735602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82678" y="2419241"/>
              <a:ext cx="71846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196B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6431723" y="4500236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6431723" y="4748100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6431723" y="499596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6431723" y="5243831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721976" y="3781780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0633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0847" y="5710019"/>
            <a:ext cx="53303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Workload size is the same for all the tests – 1 MB</a:t>
            </a:r>
          </a:p>
          <a:p>
            <a:pPr algn="ctr"/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lowchart: Manual Input 9"/>
          <p:cNvSpPr/>
          <p:nvPr/>
        </p:nvSpPr>
        <p:spPr>
          <a:xfrm flipV="1">
            <a:off x="1968498" y="2372552"/>
            <a:ext cx="8345395" cy="10564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5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5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5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582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_naher_yapfiles.r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1653" y="1"/>
            <a:ext cx="3180348" cy="214637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175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1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150"/>
                            </p:stCondLst>
                            <p:childTnLst>
                              <p:par>
                                <p:cTn id="40" presetID="47" presetClass="exit" presetSubtype="0" fill="hold" nodeType="after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10" grpId="0" animBg="1"/>
      <p:bldP spid="10" grpId="1" animBg="1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5458144" y="1698172"/>
            <a:ext cx="4613319" cy="3154643"/>
            <a:chOff x="5458144" y="1698172"/>
            <a:chExt cx="4613319" cy="3154643"/>
          </a:xfrm>
        </p:grpSpPr>
        <p:sp>
          <p:nvSpPr>
            <p:cNvPr id="28" name="Rounded Rectangle 27"/>
            <p:cNvSpPr/>
            <p:nvPr/>
          </p:nvSpPr>
          <p:spPr>
            <a:xfrm>
              <a:off x="5458144" y="1698172"/>
              <a:ext cx="4613319" cy="3154643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03607" y="1781062"/>
              <a:ext cx="11945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95573" y="850794"/>
            <a:ext cx="1619540" cy="1539184"/>
            <a:chOff x="4995573" y="850794"/>
            <a:chExt cx="1619540" cy="1539184"/>
          </a:xfrm>
        </p:grpSpPr>
        <p:cxnSp>
          <p:nvCxnSpPr>
            <p:cNvPr id="59" name="Straight Arrow Connector 58"/>
            <p:cNvCxnSpPr>
              <a:stCxn id="29" idx="0"/>
            </p:cNvCxnSpPr>
            <p:nvPr/>
          </p:nvCxnSpPr>
          <p:spPr>
            <a:xfrm flipH="1" flipV="1">
              <a:off x="5861949" y="1482436"/>
              <a:ext cx="359105" cy="90754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95573" y="850794"/>
              <a:ext cx="161954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block of 64B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248673" y="1233762"/>
            <a:ext cx="922421" cy="369332"/>
            <a:chOff x="5834848" y="1895469"/>
            <a:chExt cx="922421" cy="369332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70985" y="1758049"/>
            <a:ext cx="2114426" cy="4304613"/>
            <a:chOff x="1470985" y="1758049"/>
            <a:chExt cx="2114426" cy="4304613"/>
          </a:xfrm>
        </p:grpSpPr>
        <p:grpSp>
          <p:nvGrpSpPr>
            <p:cNvPr id="74" name="Group 73"/>
            <p:cNvGrpSpPr/>
            <p:nvPr/>
          </p:nvGrpSpPr>
          <p:grpSpPr>
            <a:xfrm>
              <a:off x="2045368" y="1758049"/>
              <a:ext cx="1540043" cy="4304613"/>
              <a:chOff x="2045368" y="1758049"/>
              <a:chExt cx="1540043" cy="4304613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340151" y="17580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340151" y="20066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340151" y="22553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340151" y="25039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340151" y="27526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340151" y="30012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340151" y="32498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40151" y="34985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340151" y="37471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340151" y="39958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340151" y="42444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340151" y="44930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340151" y="47417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340151" y="49903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340151" y="52390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340151" y="5487643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45368" y="5239009"/>
                <a:ext cx="1540043" cy="823653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54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 rot="16200000">
              <a:off x="973413" y="3228885"/>
              <a:ext cx="1518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4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99549" y="2389978"/>
            <a:ext cx="901340" cy="2208758"/>
            <a:chOff x="6805746" y="2311600"/>
            <a:chExt cx="901340" cy="2208758"/>
          </a:xfrm>
        </p:grpSpPr>
        <p:sp>
          <p:nvSpPr>
            <p:cNvPr id="33" name="Rounded Rectangle 32"/>
            <p:cNvSpPr/>
            <p:nvPr/>
          </p:nvSpPr>
          <p:spPr>
            <a:xfrm>
              <a:off x="68057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8057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8057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8057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28716" y="2389978"/>
            <a:ext cx="901340" cy="2208758"/>
            <a:chOff x="7824646" y="2311600"/>
            <a:chExt cx="901340" cy="2208758"/>
          </a:xfrm>
        </p:grpSpPr>
        <p:sp>
          <p:nvSpPr>
            <p:cNvPr id="37" name="Rounded Rectangle 36"/>
            <p:cNvSpPr/>
            <p:nvPr/>
          </p:nvSpPr>
          <p:spPr>
            <a:xfrm>
              <a:off x="78246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46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46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46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857884" y="2389978"/>
            <a:ext cx="901340" cy="2208758"/>
            <a:chOff x="8874345" y="2311600"/>
            <a:chExt cx="901340" cy="2208758"/>
          </a:xfrm>
        </p:grpSpPr>
        <p:sp>
          <p:nvSpPr>
            <p:cNvPr id="41" name="Rounded Rectangle 40"/>
            <p:cNvSpPr/>
            <p:nvPr/>
          </p:nvSpPr>
          <p:spPr>
            <a:xfrm>
              <a:off x="8874348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74347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74346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74345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718765" y="5163558"/>
            <a:ext cx="4092075" cy="461194"/>
            <a:chOff x="5718765" y="5163558"/>
            <a:chExt cx="4092075" cy="46119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5718765" y="5163558"/>
              <a:ext cx="40920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379120" y="5224642"/>
              <a:ext cx="77136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ways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428224" y="2304282"/>
            <a:ext cx="968487" cy="2406572"/>
            <a:chOff x="10428224" y="2304282"/>
            <a:chExt cx="968487" cy="2406572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0428224" y="2304282"/>
              <a:ext cx="0" cy="240657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0724732" y="3182668"/>
              <a:ext cx="67197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sets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with sparse patterns?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70385" y="2389978"/>
            <a:ext cx="3988839" cy="384738"/>
            <a:chOff x="5770385" y="2389978"/>
            <a:chExt cx="3988839" cy="384738"/>
          </a:xfrm>
        </p:grpSpPr>
        <p:sp>
          <p:nvSpPr>
            <p:cNvPr id="29" name="Rounded Rectangle 28"/>
            <p:cNvSpPr/>
            <p:nvPr/>
          </p:nvSpPr>
          <p:spPr>
            <a:xfrm>
              <a:off x="5770385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799552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828719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857887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70384" y="2997985"/>
            <a:ext cx="3988839" cy="384738"/>
            <a:chOff x="5770384" y="2997985"/>
            <a:chExt cx="3988839" cy="384738"/>
          </a:xfrm>
        </p:grpSpPr>
        <p:sp>
          <p:nvSpPr>
            <p:cNvPr id="30" name="Rounded Rectangle 29"/>
            <p:cNvSpPr/>
            <p:nvPr/>
          </p:nvSpPr>
          <p:spPr>
            <a:xfrm>
              <a:off x="5770384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799551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8718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57886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70383" y="3605992"/>
            <a:ext cx="3988839" cy="384738"/>
            <a:chOff x="5770383" y="3605992"/>
            <a:chExt cx="3988839" cy="384738"/>
          </a:xfrm>
        </p:grpSpPr>
        <p:sp>
          <p:nvSpPr>
            <p:cNvPr id="31" name="Rounded Rectangle 30"/>
            <p:cNvSpPr/>
            <p:nvPr/>
          </p:nvSpPr>
          <p:spPr>
            <a:xfrm>
              <a:off x="5770383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799550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8717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57885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70382" y="4213998"/>
            <a:ext cx="3988839" cy="384738"/>
            <a:chOff x="5770382" y="4213998"/>
            <a:chExt cx="3988839" cy="384738"/>
          </a:xfrm>
        </p:grpSpPr>
        <p:sp>
          <p:nvSpPr>
            <p:cNvPr id="32" name="Rounded Rectangle 31"/>
            <p:cNvSpPr/>
            <p:nvPr/>
          </p:nvSpPr>
          <p:spPr>
            <a:xfrm>
              <a:off x="5770382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99549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8716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57884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18765" y="5163558"/>
            <a:ext cx="4092075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428224" y="2304282"/>
            <a:ext cx="0" cy="240657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79120" y="5224642"/>
            <a:ext cx="77136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24732" y="3182668"/>
            <a:ext cx="6719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sets</a:t>
            </a:r>
          </a:p>
        </p:txBody>
      </p: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 flipH="1">
            <a:off x="2097530" y="1779858"/>
            <a:ext cx="410308" cy="535354"/>
          </a:xfrm>
          <a:prstGeom prst="arc">
            <a:avLst>
              <a:gd name="adj1" fmla="val 15998937"/>
              <a:gd name="adj2" fmla="val 593973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423462" y="1663027"/>
            <a:ext cx="71846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128B</a:t>
            </a:r>
          </a:p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39456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26" grpId="0" animBg="1"/>
      <p:bldP spid="64" grpId="0" animBg="1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29167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90" name="Rounded Rectangle 89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105" name="Rounded Rectangle 104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112" name="Rounded Rectangle 111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119" name="Rounded Rectangle 11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ounded Rectangle 120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126" name="Left Brace 125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128" name="Right Arrow 127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605372" y="3281697"/>
            <a:ext cx="4066856" cy="2780965"/>
            <a:chOff x="3605372" y="3281697"/>
            <a:chExt cx="4066856" cy="2780965"/>
          </a:xfrm>
        </p:grpSpPr>
        <p:sp>
          <p:nvSpPr>
            <p:cNvPr id="7" name="Rounded Rectangle 6"/>
            <p:cNvSpPr/>
            <p:nvPr/>
          </p:nvSpPr>
          <p:spPr>
            <a:xfrm>
              <a:off x="3605372" y="3281697"/>
              <a:ext cx="4066856" cy="2780965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80624" y="3891556"/>
              <a:ext cx="794573" cy="1947123"/>
              <a:chOff x="5786843" y="2311600"/>
              <a:chExt cx="901340" cy="220875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786846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786845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786844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786843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87883" y="3891556"/>
              <a:ext cx="794573" cy="1947123"/>
              <a:chOff x="6805746" y="2311600"/>
              <a:chExt cx="901340" cy="2208758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8057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8057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8057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8057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695142" y="3891556"/>
              <a:ext cx="794573" cy="1947123"/>
              <a:chOff x="7824646" y="2311600"/>
              <a:chExt cx="901340" cy="220875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78246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78246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8246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8246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602401" y="3891556"/>
              <a:ext cx="794573" cy="1947123"/>
              <a:chOff x="8874345" y="2311600"/>
              <a:chExt cx="901340" cy="220875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8874348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8874347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8874346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874345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5055924" y="3354768"/>
              <a:ext cx="1053059" cy="461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90963" y="3896008"/>
            <a:ext cx="3498865" cy="1937584"/>
            <a:chOff x="3890963" y="3896008"/>
            <a:chExt cx="3498865" cy="1937584"/>
          </a:xfrm>
        </p:grpSpPr>
        <p:sp>
          <p:nvSpPr>
            <p:cNvPr id="34" name="Rounded Rectangle 33"/>
            <p:cNvSpPr/>
            <p:nvPr/>
          </p:nvSpPr>
          <p:spPr>
            <a:xfrm>
              <a:off x="3890963" y="389917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890963" y="4443027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79821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97428" y="389815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705475" y="389933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612733" y="389600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612733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70547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94152" y="550570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800617" y="5504680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708664" y="5505859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15922" y="5502535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91543" y="496933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98008" y="496831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706055" y="496949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6613313" y="496616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52901" y="3896008"/>
            <a:ext cx="2980709" cy="1941880"/>
            <a:chOff x="4152901" y="3896008"/>
            <a:chExt cx="2980709" cy="1941880"/>
          </a:xfrm>
        </p:grpSpPr>
        <p:sp>
          <p:nvSpPr>
            <p:cNvPr id="30" name="Rectangle 29"/>
            <p:cNvSpPr/>
            <p:nvPr/>
          </p:nvSpPr>
          <p:spPr>
            <a:xfrm>
              <a:off x="4152901" y="3899176"/>
              <a:ext cx="17039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23293" y="4443027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26666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04635" y="3898153"/>
              <a:ext cx="21978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9663" y="3899332"/>
              <a:ext cx="14814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1754" y="389600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7639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79718" y="4435661"/>
              <a:ext cx="227396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0510" y="550570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136975" y="5504680"/>
              <a:ext cx="216590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72098" y="551015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54889" y="550253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52901" y="4969336"/>
              <a:ext cx="170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34366" y="496831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42413" y="4969492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952280" y="496616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56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99749" y="2767952"/>
            <a:ext cx="1273177" cy="1523314"/>
            <a:chOff x="5299749" y="2767952"/>
            <a:chExt cx="1273177" cy="1523314"/>
          </a:xfrm>
        </p:grpSpPr>
        <p:grpSp>
          <p:nvGrpSpPr>
            <p:cNvPr id="49" name="Group 48"/>
            <p:cNvGrpSpPr/>
            <p:nvPr/>
          </p:nvGrpSpPr>
          <p:grpSpPr>
            <a:xfrm>
              <a:off x="5309014" y="2767952"/>
              <a:ext cx="648379" cy="730540"/>
              <a:chOff x="5309014" y="2767952"/>
              <a:chExt cx="648379" cy="73054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299749" y="3502341"/>
              <a:ext cx="1273177" cy="788925"/>
              <a:chOff x="5299749" y="3502341"/>
              <a:chExt cx="1273177" cy="78892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587152" y="2761155"/>
            <a:ext cx="3860268" cy="1533960"/>
            <a:chOff x="6587152" y="2761155"/>
            <a:chExt cx="3860268" cy="1533960"/>
          </a:xfrm>
        </p:grpSpPr>
        <p:grpSp>
          <p:nvGrpSpPr>
            <p:cNvPr id="74" name="Group 73"/>
            <p:cNvGrpSpPr/>
            <p:nvPr/>
          </p:nvGrpSpPr>
          <p:grpSpPr>
            <a:xfrm>
              <a:off x="6596417" y="2771801"/>
              <a:ext cx="648379" cy="730540"/>
              <a:chOff x="5309014" y="2767952"/>
              <a:chExt cx="648379" cy="73054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587152" y="3506190"/>
              <a:ext cx="1273177" cy="788925"/>
              <a:chOff x="5299749" y="3502341"/>
              <a:chExt cx="1273177" cy="78892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89054" y="2770452"/>
              <a:ext cx="648379" cy="730540"/>
              <a:chOff x="5309014" y="2767952"/>
              <a:chExt cx="648379" cy="73054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79789" y="3504841"/>
              <a:ext cx="1273177" cy="788925"/>
              <a:chOff x="5299749" y="3502341"/>
              <a:chExt cx="1273177" cy="788925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9183508" y="2761155"/>
              <a:ext cx="648379" cy="730540"/>
              <a:chOff x="5309014" y="2767952"/>
              <a:chExt cx="648379" cy="73054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9174243" y="3495544"/>
              <a:ext cx="1273177" cy="788925"/>
              <a:chOff x="5299749" y="3502341"/>
              <a:chExt cx="1273177" cy="78892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Real Life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5" y="2238375"/>
            <a:ext cx="2207357" cy="2207357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2210" y="2519687"/>
            <a:ext cx="1951579" cy="165248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663341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714274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04334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904741" y="4298709"/>
            <a:ext cx="1841943" cy="1852931"/>
            <a:chOff x="904741" y="4298709"/>
            <a:chExt cx="1841943" cy="1852931"/>
          </a:xfrm>
        </p:grpSpPr>
        <p:grpSp>
          <p:nvGrpSpPr>
            <p:cNvPr id="96" name="Group 95"/>
            <p:cNvGrpSpPr/>
            <p:nvPr/>
          </p:nvGrpSpPr>
          <p:grpSpPr>
            <a:xfrm>
              <a:off x="1265978" y="4298709"/>
              <a:ext cx="1258571" cy="1360837"/>
              <a:chOff x="1265978" y="4345009"/>
              <a:chExt cx="1258571" cy="1360837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2088304" y="4999091"/>
                <a:ext cx="436245" cy="706755"/>
              </a:xfrm>
              <a:custGeom>
                <a:avLst/>
                <a:gdLst>
                  <a:gd name="connsiteX0" fmla="*/ 1905 w 421005"/>
                  <a:gd name="connsiteY0" fmla="*/ 716280 h 716280"/>
                  <a:gd name="connsiteX1" fmla="*/ 421005 w 421005"/>
                  <a:gd name="connsiteY1" fmla="*/ 464820 h 716280"/>
                  <a:gd name="connsiteX2" fmla="*/ 415290 w 421005"/>
                  <a:gd name="connsiteY2" fmla="*/ 0 h 716280"/>
                  <a:gd name="connsiteX3" fmla="*/ 0 w 421005"/>
                  <a:gd name="connsiteY3" fmla="*/ 262890 h 716280"/>
                  <a:gd name="connsiteX4" fmla="*/ 1905 w 421005"/>
                  <a:gd name="connsiteY4" fmla="*/ 716280 h 716280"/>
                  <a:gd name="connsiteX0" fmla="*/ 1905 w 421005"/>
                  <a:gd name="connsiteY0" fmla="*/ 704850 h 704850"/>
                  <a:gd name="connsiteX1" fmla="*/ 421005 w 421005"/>
                  <a:gd name="connsiteY1" fmla="*/ 453390 h 704850"/>
                  <a:gd name="connsiteX2" fmla="*/ 415290 w 421005"/>
                  <a:gd name="connsiteY2" fmla="*/ 0 h 704850"/>
                  <a:gd name="connsiteX3" fmla="*/ 0 w 421005"/>
                  <a:gd name="connsiteY3" fmla="*/ 251460 h 704850"/>
                  <a:gd name="connsiteX4" fmla="*/ 1905 w 421005"/>
                  <a:gd name="connsiteY4" fmla="*/ 704850 h 704850"/>
                  <a:gd name="connsiteX0" fmla="*/ 0 w 421005"/>
                  <a:gd name="connsiteY0" fmla="*/ 706755 h 706755"/>
                  <a:gd name="connsiteX1" fmla="*/ 421005 w 421005"/>
                  <a:gd name="connsiteY1" fmla="*/ 453390 h 706755"/>
                  <a:gd name="connsiteX2" fmla="*/ 415290 w 421005"/>
                  <a:gd name="connsiteY2" fmla="*/ 0 h 706755"/>
                  <a:gd name="connsiteX3" fmla="*/ 0 w 421005"/>
                  <a:gd name="connsiteY3" fmla="*/ 251460 h 706755"/>
                  <a:gd name="connsiteX4" fmla="*/ 0 w 421005"/>
                  <a:gd name="connsiteY4" fmla="*/ 706755 h 706755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5715 w 426720"/>
                  <a:gd name="connsiteY3" fmla="*/ 251460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11430 w 426720"/>
                  <a:gd name="connsiteY3" fmla="*/ 249555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7620 w 426720"/>
                  <a:gd name="connsiteY3" fmla="*/ 247650 h 701040"/>
                  <a:gd name="connsiteX4" fmla="*/ 0 w 426720"/>
                  <a:gd name="connsiteY4" fmla="*/ 701040 h 701040"/>
                  <a:gd name="connsiteX0" fmla="*/ 7620 w 434340"/>
                  <a:gd name="connsiteY0" fmla="*/ 701040 h 701040"/>
                  <a:gd name="connsiteX1" fmla="*/ 434340 w 434340"/>
                  <a:gd name="connsiteY1" fmla="*/ 453390 h 701040"/>
                  <a:gd name="connsiteX2" fmla="*/ 428625 w 434340"/>
                  <a:gd name="connsiteY2" fmla="*/ 0 h 701040"/>
                  <a:gd name="connsiteX3" fmla="*/ 0 w 434340"/>
                  <a:gd name="connsiteY3" fmla="*/ 255270 h 701040"/>
                  <a:gd name="connsiteX4" fmla="*/ 7620 w 434340"/>
                  <a:gd name="connsiteY4" fmla="*/ 701040 h 701040"/>
                  <a:gd name="connsiteX0" fmla="*/ 0 w 434340"/>
                  <a:gd name="connsiteY0" fmla="*/ 706755 h 706755"/>
                  <a:gd name="connsiteX1" fmla="*/ 434340 w 434340"/>
                  <a:gd name="connsiteY1" fmla="*/ 453390 h 706755"/>
                  <a:gd name="connsiteX2" fmla="*/ 428625 w 434340"/>
                  <a:gd name="connsiteY2" fmla="*/ 0 h 706755"/>
                  <a:gd name="connsiteX3" fmla="*/ 0 w 434340"/>
                  <a:gd name="connsiteY3" fmla="*/ 255270 h 706755"/>
                  <a:gd name="connsiteX4" fmla="*/ 0 w 434340"/>
                  <a:gd name="connsiteY4" fmla="*/ 706755 h 706755"/>
                  <a:gd name="connsiteX0" fmla="*/ 1905 w 436245"/>
                  <a:gd name="connsiteY0" fmla="*/ 706755 h 706755"/>
                  <a:gd name="connsiteX1" fmla="*/ 436245 w 436245"/>
                  <a:gd name="connsiteY1" fmla="*/ 453390 h 706755"/>
                  <a:gd name="connsiteX2" fmla="*/ 430530 w 436245"/>
                  <a:gd name="connsiteY2" fmla="*/ 0 h 706755"/>
                  <a:gd name="connsiteX3" fmla="*/ 0 w 436245"/>
                  <a:gd name="connsiteY3" fmla="*/ 255270 h 706755"/>
                  <a:gd name="connsiteX4" fmla="*/ 1905 w 436245"/>
                  <a:gd name="connsiteY4" fmla="*/ 706755 h 70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5" h="706755">
                    <a:moveTo>
                      <a:pt x="1905" y="706755"/>
                    </a:moveTo>
                    <a:lnTo>
                      <a:pt x="436245" y="453390"/>
                    </a:lnTo>
                    <a:lnTo>
                      <a:pt x="430530" y="0"/>
                    </a:lnTo>
                    <a:lnTo>
                      <a:pt x="0" y="255270"/>
                    </a:lnTo>
                    <a:lnTo>
                      <a:pt x="1905" y="706755"/>
                    </a:lnTo>
                    <a:close/>
                  </a:path>
                </a:pathLst>
              </a:custGeom>
              <a:solidFill>
                <a:srgbClr val="384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271693" y="4788339"/>
                <a:ext cx="817245" cy="914400"/>
              </a:xfrm>
              <a:custGeom>
                <a:avLst/>
                <a:gdLst>
                  <a:gd name="connsiteX0" fmla="*/ 0 w 815340"/>
                  <a:gd name="connsiteY0" fmla="*/ 0 h 914400"/>
                  <a:gd name="connsiteX1" fmla="*/ 0 w 815340"/>
                  <a:gd name="connsiteY1" fmla="*/ 445770 h 914400"/>
                  <a:gd name="connsiteX2" fmla="*/ 815340 w 815340"/>
                  <a:gd name="connsiteY2" fmla="*/ 914400 h 914400"/>
                  <a:gd name="connsiteX3" fmla="*/ 811530 w 815340"/>
                  <a:gd name="connsiteY3" fmla="*/ 462915 h 914400"/>
                  <a:gd name="connsiteX4" fmla="*/ 0 w 815340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245" h="914400">
                    <a:moveTo>
                      <a:pt x="0" y="0"/>
                    </a:moveTo>
                    <a:lnTo>
                      <a:pt x="0" y="445770"/>
                    </a:lnTo>
                    <a:lnTo>
                      <a:pt x="815340" y="914400"/>
                    </a:lnTo>
                    <a:lnTo>
                      <a:pt x="817245" y="4648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C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238786" y="5292630"/>
                <a:ext cx="137160" cy="396240"/>
              </a:xfrm>
              <a:custGeom>
                <a:avLst/>
                <a:gdLst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144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671"/>
                  <a:gd name="connsiteY0" fmla="*/ 0 h 396240"/>
                  <a:gd name="connsiteX1" fmla="*/ 137160 w 137671"/>
                  <a:gd name="connsiteY1" fmla="*/ 78105 h 396240"/>
                  <a:gd name="connsiteX2" fmla="*/ 135255 w 137671"/>
                  <a:gd name="connsiteY2" fmla="*/ 396240 h 396240"/>
                  <a:gd name="connsiteX3" fmla="*/ 0 w 137671"/>
                  <a:gd name="connsiteY3" fmla="*/ 316230 h 396240"/>
                  <a:gd name="connsiteX4" fmla="*/ 0 w 137671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396240">
                    <a:moveTo>
                      <a:pt x="0" y="0"/>
                    </a:moveTo>
                    <a:lnTo>
                      <a:pt x="137160" y="78105"/>
                    </a:lnTo>
                    <a:cubicBezTo>
                      <a:pt x="134620" y="399415"/>
                      <a:pt x="139700" y="74930"/>
                      <a:pt x="135255" y="396240"/>
                    </a:cubicBezTo>
                    <a:lnTo>
                      <a:pt x="0" y="316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D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75946" y="5296440"/>
                <a:ext cx="121920" cy="394335"/>
              </a:xfrm>
              <a:custGeom>
                <a:avLst/>
                <a:gdLst>
                  <a:gd name="connsiteX0" fmla="*/ 0 w 121920"/>
                  <a:gd name="connsiteY0" fmla="*/ 72390 h 394335"/>
                  <a:gd name="connsiteX1" fmla="*/ 121920 w 121920"/>
                  <a:gd name="connsiteY1" fmla="*/ 0 h 394335"/>
                  <a:gd name="connsiteX2" fmla="*/ 121920 w 121920"/>
                  <a:gd name="connsiteY2" fmla="*/ 327660 h 394335"/>
                  <a:gd name="connsiteX3" fmla="*/ 0 w 121920"/>
                  <a:gd name="connsiteY3" fmla="*/ 394335 h 394335"/>
                  <a:gd name="connsiteX4" fmla="*/ 0 w 121920"/>
                  <a:gd name="connsiteY4" fmla="*/ 72390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" h="394335">
                    <a:moveTo>
                      <a:pt x="0" y="72390"/>
                    </a:moveTo>
                    <a:lnTo>
                      <a:pt x="121920" y="0"/>
                    </a:lnTo>
                    <a:lnTo>
                      <a:pt x="121920" y="327660"/>
                    </a:lnTo>
                    <a:lnTo>
                      <a:pt x="0" y="394335"/>
                    </a:lnTo>
                    <a:lnTo>
                      <a:pt x="0" y="72390"/>
                    </a:lnTo>
                    <a:close/>
                  </a:path>
                </a:pathLst>
              </a:custGeom>
              <a:solidFill>
                <a:srgbClr val="898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2241349" y="5216540"/>
                <a:ext cx="255270" cy="148590"/>
              </a:xfrm>
              <a:custGeom>
                <a:avLst/>
                <a:gdLst>
                  <a:gd name="connsiteX0" fmla="*/ 0 w 255270"/>
                  <a:gd name="connsiteY0" fmla="*/ 68580 h 140970"/>
                  <a:gd name="connsiteX1" fmla="*/ 133350 w 255270"/>
                  <a:gd name="connsiteY1" fmla="*/ 140970 h 140970"/>
                  <a:gd name="connsiteX2" fmla="*/ 255270 w 255270"/>
                  <a:gd name="connsiteY2" fmla="*/ 66675 h 140970"/>
                  <a:gd name="connsiteX3" fmla="*/ 137160 w 255270"/>
                  <a:gd name="connsiteY3" fmla="*/ 0 h 140970"/>
                  <a:gd name="connsiteX4" fmla="*/ 0 w 255270"/>
                  <a:gd name="connsiteY4" fmla="*/ 68580 h 14097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5730 w 255270"/>
                  <a:gd name="connsiteY3" fmla="*/ 0 h 148590"/>
                  <a:gd name="connsiteX4" fmla="*/ 0 w 255270"/>
                  <a:gd name="connsiteY4" fmla="*/ 76200 h 148590"/>
                  <a:gd name="connsiteX0" fmla="*/ 0 w 255270"/>
                  <a:gd name="connsiteY0" fmla="*/ 72390 h 144780"/>
                  <a:gd name="connsiteX1" fmla="*/ 133350 w 255270"/>
                  <a:gd name="connsiteY1" fmla="*/ 144780 h 144780"/>
                  <a:gd name="connsiteX2" fmla="*/ 255270 w 255270"/>
                  <a:gd name="connsiteY2" fmla="*/ 70485 h 144780"/>
                  <a:gd name="connsiteX3" fmla="*/ 121920 w 255270"/>
                  <a:gd name="connsiteY3" fmla="*/ 0 h 144780"/>
                  <a:gd name="connsiteX4" fmla="*/ 0 w 255270"/>
                  <a:gd name="connsiteY4" fmla="*/ 72390 h 14478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9540 w 255270"/>
                  <a:gd name="connsiteY3" fmla="*/ 0 h 148590"/>
                  <a:gd name="connsiteX4" fmla="*/ 0 w 255270"/>
                  <a:gd name="connsiteY4" fmla="*/ 7620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270" h="148590">
                    <a:moveTo>
                      <a:pt x="0" y="76200"/>
                    </a:moveTo>
                    <a:lnTo>
                      <a:pt x="133350" y="148590"/>
                    </a:lnTo>
                    <a:lnTo>
                      <a:pt x="255270" y="74295"/>
                    </a:lnTo>
                    <a:lnTo>
                      <a:pt x="129540" y="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EFE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265978" y="4345009"/>
                <a:ext cx="1247563" cy="912596"/>
                <a:chOff x="2241208" y="4783631"/>
                <a:chExt cx="1247563" cy="912596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2241208" y="4783631"/>
                  <a:ext cx="1247563" cy="912596"/>
                  <a:chOff x="2323446" y="4571279"/>
                  <a:chExt cx="1247563" cy="912596"/>
                </a:xfrm>
              </p:grpSpPr>
              <p:sp>
                <p:nvSpPr>
                  <p:cNvPr id="54" name="Freeform 53"/>
                  <p:cNvSpPr/>
                  <p:nvPr/>
                </p:nvSpPr>
                <p:spPr>
                  <a:xfrm>
                    <a:off x="2325139" y="4571279"/>
                    <a:ext cx="1245870" cy="902970"/>
                  </a:xfrm>
                  <a:custGeom>
                    <a:avLst/>
                    <a:gdLst>
                      <a:gd name="connsiteX0" fmla="*/ 1905 w 1245870"/>
                      <a:gd name="connsiteY0" fmla="*/ 241935 h 902970"/>
                      <a:gd name="connsiteX1" fmla="*/ 424815 w 1245870"/>
                      <a:gd name="connsiteY1" fmla="*/ 0 h 902970"/>
                      <a:gd name="connsiteX2" fmla="*/ 491490 w 1245870"/>
                      <a:gd name="connsiteY2" fmla="*/ 112395 h 902970"/>
                      <a:gd name="connsiteX3" fmla="*/ 556260 w 1245870"/>
                      <a:gd name="connsiteY3" fmla="*/ 81915 h 902970"/>
                      <a:gd name="connsiteX4" fmla="*/ 634365 w 1245870"/>
                      <a:gd name="connsiteY4" fmla="*/ 198120 h 902970"/>
                      <a:gd name="connsiteX5" fmla="*/ 695325 w 1245870"/>
                      <a:gd name="connsiteY5" fmla="*/ 161925 h 902970"/>
                      <a:gd name="connsiteX6" fmla="*/ 767715 w 1245870"/>
                      <a:gd name="connsiteY6" fmla="*/ 276225 h 902970"/>
                      <a:gd name="connsiteX7" fmla="*/ 824865 w 1245870"/>
                      <a:gd name="connsiteY7" fmla="*/ 241935 h 902970"/>
                      <a:gd name="connsiteX8" fmla="*/ 897255 w 1245870"/>
                      <a:gd name="connsiteY8" fmla="*/ 367665 h 902970"/>
                      <a:gd name="connsiteX9" fmla="*/ 965835 w 1245870"/>
                      <a:gd name="connsiteY9" fmla="*/ 318135 h 902970"/>
                      <a:gd name="connsiteX10" fmla="*/ 1038225 w 1245870"/>
                      <a:gd name="connsiteY10" fmla="*/ 447675 h 902970"/>
                      <a:gd name="connsiteX11" fmla="*/ 1106805 w 1245870"/>
                      <a:gd name="connsiteY11" fmla="*/ 411480 h 902970"/>
                      <a:gd name="connsiteX12" fmla="*/ 1245870 w 1245870"/>
                      <a:gd name="connsiteY12" fmla="*/ 649605 h 902970"/>
                      <a:gd name="connsiteX13" fmla="*/ 828675 w 1245870"/>
                      <a:gd name="connsiteY13" fmla="*/ 902970 h 902970"/>
                      <a:gd name="connsiteX14" fmla="*/ 0 w 1245870"/>
                      <a:gd name="connsiteY14" fmla="*/ 434340 h 902970"/>
                      <a:gd name="connsiteX15" fmla="*/ 1905 w 1245870"/>
                      <a:gd name="connsiteY15" fmla="*/ 241935 h 902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45870" h="902970">
                        <a:moveTo>
                          <a:pt x="1905" y="241935"/>
                        </a:moveTo>
                        <a:lnTo>
                          <a:pt x="424815" y="0"/>
                        </a:lnTo>
                        <a:lnTo>
                          <a:pt x="491490" y="112395"/>
                        </a:lnTo>
                        <a:lnTo>
                          <a:pt x="556260" y="81915"/>
                        </a:lnTo>
                        <a:lnTo>
                          <a:pt x="634365" y="198120"/>
                        </a:lnTo>
                        <a:lnTo>
                          <a:pt x="695325" y="161925"/>
                        </a:lnTo>
                        <a:lnTo>
                          <a:pt x="767715" y="276225"/>
                        </a:lnTo>
                        <a:lnTo>
                          <a:pt x="824865" y="241935"/>
                        </a:lnTo>
                        <a:lnTo>
                          <a:pt x="897255" y="367665"/>
                        </a:lnTo>
                        <a:lnTo>
                          <a:pt x="965835" y="318135"/>
                        </a:lnTo>
                        <a:lnTo>
                          <a:pt x="1038225" y="447675"/>
                        </a:lnTo>
                        <a:lnTo>
                          <a:pt x="1106805" y="411480"/>
                        </a:lnTo>
                        <a:lnTo>
                          <a:pt x="1245870" y="649605"/>
                        </a:lnTo>
                        <a:lnTo>
                          <a:pt x="828675" y="902970"/>
                        </a:lnTo>
                        <a:lnTo>
                          <a:pt x="0" y="434340"/>
                        </a:lnTo>
                        <a:lnTo>
                          <a:pt x="1905" y="241935"/>
                        </a:lnTo>
                        <a:close/>
                      </a:path>
                    </a:pathLst>
                  </a:custGeom>
                  <a:solidFill>
                    <a:srgbClr val="55575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 54"/>
                  <p:cNvSpPr/>
                  <p:nvPr/>
                </p:nvSpPr>
                <p:spPr>
                  <a:xfrm>
                    <a:off x="2323446" y="4815220"/>
                    <a:ext cx="826770" cy="668655"/>
                  </a:xfrm>
                  <a:custGeom>
                    <a:avLst/>
                    <a:gdLst>
                      <a:gd name="connsiteX0" fmla="*/ 0 w 826770"/>
                      <a:gd name="connsiteY0" fmla="*/ 0 h 668655"/>
                      <a:gd name="connsiteX1" fmla="*/ 1905 w 826770"/>
                      <a:gd name="connsiteY1" fmla="*/ 194310 h 668655"/>
                      <a:gd name="connsiteX2" fmla="*/ 826770 w 826770"/>
                      <a:gd name="connsiteY2" fmla="*/ 668655 h 668655"/>
                      <a:gd name="connsiteX3" fmla="*/ 822960 w 826770"/>
                      <a:gd name="connsiteY3" fmla="*/ 634365 h 668655"/>
                      <a:gd name="connsiteX4" fmla="*/ 687705 w 826770"/>
                      <a:gd name="connsiteY4" fmla="*/ 401955 h 668655"/>
                      <a:gd name="connsiteX5" fmla="*/ 683895 w 826770"/>
                      <a:gd name="connsiteY5" fmla="*/ 556260 h 668655"/>
                      <a:gd name="connsiteX6" fmla="*/ 552450 w 826770"/>
                      <a:gd name="connsiteY6" fmla="*/ 321945 h 668655"/>
                      <a:gd name="connsiteX7" fmla="*/ 550545 w 826770"/>
                      <a:gd name="connsiteY7" fmla="*/ 480060 h 668655"/>
                      <a:gd name="connsiteX8" fmla="*/ 419100 w 826770"/>
                      <a:gd name="connsiteY8" fmla="*/ 238125 h 668655"/>
                      <a:gd name="connsiteX9" fmla="*/ 415290 w 826770"/>
                      <a:gd name="connsiteY9" fmla="*/ 400050 h 668655"/>
                      <a:gd name="connsiteX10" fmla="*/ 281940 w 826770"/>
                      <a:gd name="connsiteY10" fmla="*/ 161925 h 668655"/>
                      <a:gd name="connsiteX11" fmla="*/ 280035 w 826770"/>
                      <a:gd name="connsiteY11" fmla="*/ 321945 h 668655"/>
                      <a:gd name="connsiteX12" fmla="*/ 148590 w 826770"/>
                      <a:gd name="connsiteY12" fmla="*/ 85725 h 668655"/>
                      <a:gd name="connsiteX13" fmla="*/ 144780 w 826770"/>
                      <a:gd name="connsiteY13" fmla="*/ 247650 h 668655"/>
                      <a:gd name="connsiteX14" fmla="*/ 0 w 826770"/>
                      <a:gd name="connsiteY14" fmla="*/ 0 h 668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826770" h="668655">
                        <a:moveTo>
                          <a:pt x="0" y="0"/>
                        </a:moveTo>
                        <a:lnTo>
                          <a:pt x="1905" y="194310"/>
                        </a:lnTo>
                        <a:lnTo>
                          <a:pt x="826770" y="668655"/>
                        </a:lnTo>
                        <a:lnTo>
                          <a:pt x="822960" y="634365"/>
                        </a:lnTo>
                        <a:lnTo>
                          <a:pt x="687705" y="401955"/>
                        </a:lnTo>
                        <a:lnTo>
                          <a:pt x="683895" y="556260"/>
                        </a:lnTo>
                        <a:lnTo>
                          <a:pt x="552450" y="321945"/>
                        </a:lnTo>
                        <a:lnTo>
                          <a:pt x="550545" y="480060"/>
                        </a:lnTo>
                        <a:lnTo>
                          <a:pt x="419100" y="238125"/>
                        </a:lnTo>
                        <a:lnTo>
                          <a:pt x="415290" y="400050"/>
                        </a:lnTo>
                        <a:lnTo>
                          <a:pt x="281940" y="161925"/>
                        </a:lnTo>
                        <a:lnTo>
                          <a:pt x="280035" y="321945"/>
                        </a:lnTo>
                        <a:lnTo>
                          <a:pt x="148590" y="85725"/>
                        </a:lnTo>
                        <a:lnTo>
                          <a:pt x="144780" y="2476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D3637"/>
                  </a:solidFill>
                  <a:ln w="6350">
                    <a:solidFill>
                      <a:srgbClr val="0F1A1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8" name="Straight Connector 57"/>
                <p:cNvCxnSpPr>
                  <a:stCxn id="55" idx="0"/>
                  <a:endCxn id="54" idx="1"/>
                </p:cNvCxnSpPr>
                <p:nvPr/>
              </p:nvCxnSpPr>
              <p:spPr>
                <a:xfrm flipV="1">
                  <a:off x="2241208" y="4783631"/>
                  <a:ext cx="42650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55" idx="12"/>
                  <a:endCxn id="54" idx="3"/>
                </p:cNvCxnSpPr>
                <p:nvPr/>
              </p:nvCxnSpPr>
              <p:spPr>
                <a:xfrm flipV="1">
                  <a:off x="2389798" y="4865546"/>
                  <a:ext cx="409363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5" idx="10"/>
                  <a:endCxn id="54" idx="5"/>
                </p:cNvCxnSpPr>
                <p:nvPr/>
              </p:nvCxnSpPr>
              <p:spPr>
                <a:xfrm flipV="1">
                  <a:off x="2523148" y="4945556"/>
                  <a:ext cx="41507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55" idx="8"/>
                  <a:endCxn id="54" idx="7"/>
                </p:cNvCxnSpPr>
                <p:nvPr/>
              </p:nvCxnSpPr>
              <p:spPr>
                <a:xfrm flipV="1">
                  <a:off x="2660308" y="5025566"/>
                  <a:ext cx="407458" cy="24013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>
                  <a:stCxn id="55" idx="6"/>
                  <a:endCxn id="54" idx="9"/>
                </p:cNvCxnSpPr>
                <p:nvPr/>
              </p:nvCxnSpPr>
              <p:spPr>
                <a:xfrm flipV="1">
                  <a:off x="2793658" y="5101766"/>
                  <a:ext cx="415078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5" idx="4"/>
                  <a:endCxn id="54" idx="11"/>
                </p:cNvCxnSpPr>
                <p:nvPr/>
              </p:nvCxnSpPr>
              <p:spPr>
                <a:xfrm flipV="1">
                  <a:off x="2928913" y="5195111"/>
                  <a:ext cx="420793" cy="234416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54" idx="13"/>
                  <a:endCxn id="54" idx="12"/>
                </p:cNvCxnSpPr>
                <p:nvPr/>
              </p:nvCxnSpPr>
              <p:spPr>
                <a:xfrm flipV="1">
                  <a:off x="3071576" y="5433236"/>
                  <a:ext cx="417195" cy="253365"/>
                </a:xfrm>
                <a:prstGeom prst="line">
                  <a:avLst/>
                </a:prstGeom>
                <a:ln w="28575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an 48"/>
              <p:cNvSpPr/>
              <p:nvPr/>
            </p:nvSpPr>
            <p:spPr>
              <a:xfrm>
                <a:off x="2314048" y="4903434"/>
                <a:ext cx="134107" cy="414286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330029" y="4557046"/>
                <a:ext cx="99454" cy="391328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an 50"/>
              <p:cNvSpPr/>
              <p:nvPr/>
            </p:nvSpPr>
            <p:spPr>
              <a:xfrm>
                <a:off x="2341348" y="4350743"/>
                <a:ext cx="73006" cy="239174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1512570" y="5134035"/>
                <a:ext cx="251460" cy="381000"/>
              </a:xfrm>
              <a:custGeom>
                <a:avLst/>
                <a:gdLst>
                  <a:gd name="connsiteX0" fmla="*/ 0 w 268605"/>
                  <a:gd name="connsiteY0" fmla="*/ 226695 h 381000"/>
                  <a:gd name="connsiteX1" fmla="*/ 266700 w 268605"/>
                  <a:gd name="connsiteY1" fmla="*/ 381000 h 381000"/>
                  <a:gd name="connsiteX2" fmla="*/ 268605 w 268605"/>
                  <a:gd name="connsiteY2" fmla="*/ 139065 h 381000"/>
                  <a:gd name="connsiteX3" fmla="*/ 22860 w 268605"/>
                  <a:gd name="connsiteY3" fmla="*/ 0 h 381000"/>
                  <a:gd name="connsiteX4" fmla="*/ 0 w 268605"/>
                  <a:gd name="connsiteY4" fmla="*/ 226695 h 381000"/>
                  <a:gd name="connsiteX0" fmla="*/ 0 w 245745"/>
                  <a:gd name="connsiteY0" fmla="*/ 240030 h 381000"/>
                  <a:gd name="connsiteX1" fmla="*/ 243840 w 245745"/>
                  <a:gd name="connsiteY1" fmla="*/ 381000 h 381000"/>
                  <a:gd name="connsiteX2" fmla="*/ 245745 w 245745"/>
                  <a:gd name="connsiteY2" fmla="*/ 139065 h 381000"/>
                  <a:gd name="connsiteX3" fmla="*/ 0 w 245745"/>
                  <a:gd name="connsiteY3" fmla="*/ 0 h 381000"/>
                  <a:gd name="connsiteX4" fmla="*/ 0 w 245745"/>
                  <a:gd name="connsiteY4" fmla="*/ 240030 h 381000"/>
                  <a:gd name="connsiteX0" fmla="*/ 0 w 251460"/>
                  <a:gd name="connsiteY0" fmla="*/ 238125 h 381000"/>
                  <a:gd name="connsiteX1" fmla="*/ 249555 w 251460"/>
                  <a:gd name="connsiteY1" fmla="*/ 381000 h 381000"/>
                  <a:gd name="connsiteX2" fmla="*/ 251460 w 251460"/>
                  <a:gd name="connsiteY2" fmla="*/ 139065 h 381000"/>
                  <a:gd name="connsiteX3" fmla="*/ 5715 w 251460"/>
                  <a:gd name="connsiteY3" fmla="*/ 0 h 381000"/>
                  <a:gd name="connsiteX4" fmla="*/ 0 w 251460"/>
                  <a:gd name="connsiteY4" fmla="*/ 238125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460" h="381000">
                    <a:moveTo>
                      <a:pt x="0" y="238125"/>
                    </a:moveTo>
                    <a:lnTo>
                      <a:pt x="249555" y="381000"/>
                    </a:lnTo>
                    <a:lnTo>
                      <a:pt x="251460" y="139065"/>
                    </a:lnTo>
                    <a:lnTo>
                      <a:pt x="5715" y="0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rgbClr val="5657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1632585" y="5198551"/>
                <a:ext cx="0" cy="238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1479232" y="4982054"/>
                <a:ext cx="85725" cy="125361"/>
                <a:chOff x="1479232" y="5433479"/>
                <a:chExt cx="85725" cy="125361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1739988" y="5138910"/>
                <a:ext cx="85725" cy="125361"/>
                <a:chOff x="1479232" y="5433479"/>
                <a:chExt cx="85725" cy="125361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Rectangle 99"/>
            <p:cNvSpPr/>
            <p:nvPr/>
          </p:nvSpPr>
          <p:spPr>
            <a:xfrm>
              <a:off x="904741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Factory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559479" y="4635129"/>
            <a:ext cx="1841943" cy="1516511"/>
            <a:chOff x="9559479" y="4635129"/>
            <a:chExt cx="1841943" cy="1516511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0078" y="4635129"/>
              <a:ext cx="888591" cy="685930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9559479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Home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706055" y="4819301"/>
            <a:ext cx="1965619" cy="1332339"/>
            <a:chOff x="7706055" y="4819301"/>
            <a:chExt cx="1965619" cy="13323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675" y="4819301"/>
              <a:ext cx="642925" cy="458934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7706055" y="5751530"/>
              <a:ext cx="19656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Small shop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58423" y="4642844"/>
            <a:ext cx="1841943" cy="1508796"/>
            <a:chOff x="5758423" y="4642844"/>
            <a:chExt cx="1841943" cy="150879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077" y="4642844"/>
              <a:ext cx="1223499" cy="897715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5758423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Large store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516970" y="4652365"/>
            <a:ext cx="1841943" cy="1499275"/>
            <a:chOff x="3516970" y="4652365"/>
            <a:chExt cx="1841943" cy="1499275"/>
          </a:xfrm>
        </p:grpSpPr>
        <p:grpSp>
          <p:nvGrpSpPr>
            <p:cNvPr id="30" name="Group 29"/>
            <p:cNvGrpSpPr/>
            <p:nvPr/>
          </p:nvGrpSpPr>
          <p:grpSpPr>
            <a:xfrm>
              <a:off x="3776206" y="4652365"/>
              <a:ext cx="1501683" cy="1067285"/>
              <a:chOff x="4837261" y="4552090"/>
              <a:chExt cx="1913669" cy="1360094"/>
            </a:xfrm>
          </p:grpSpPr>
          <p:sp>
            <p:nvSpPr>
              <p:cNvPr id="31" name="Flowchart: Data 7"/>
              <p:cNvSpPr/>
              <p:nvPr/>
            </p:nvSpPr>
            <p:spPr>
              <a:xfrm rot="1149175" flipV="1">
                <a:off x="5252470" y="4588278"/>
                <a:ext cx="1498460" cy="88222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31 w 10153"/>
                  <a:gd name="connsiteY3" fmla="*/ 7901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9763"/>
                  <a:gd name="connsiteY0" fmla="*/ 12362 h 15993"/>
                  <a:gd name="connsiteX1" fmla="*/ 859 w 9763"/>
                  <a:gd name="connsiteY1" fmla="*/ 4839 h 15993"/>
                  <a:gd name="connsiteX2" fmla="*/ 9763 w 9763"/>
                  <a:gd name="connsiteY2" fmla="*/ 0 h 15993"/>
                  <a:gd name="connsiteX3" fmla="*/ 9231 w 9763"/>
                  <a:gd name="connsiteY3" fmla="*/ 8734 h 15993"/>
                  <a:gd name="connsiteX4" fmla="*/ 4208 w 9763"/>
                  <a:gd name="connsiteY4" fmla="*/ 15993 h 15993"/>
                  <a:gd name="connsiteX5" fmla="*/ 0 w 9763"/>
                  <a:gd name="connsiteY5" fmla="*/ 12362 h 15993"/>
                  <a:gd name="connsiteX0" fmla="*/ 0 w 10020"/>
                  <a:gd name="connsiteY0" fmla="*/ 7730 h 10000"/>
                  <a:gd name="connsiteX1" fmla="*/ 880 w 10020"/>
                  <a:gd name="connsiteY1" fmla="*/ 3026 h 10000"/>
                  <a:gd name="connsiteX2" fmla="*/ 10000 w 10020"/>
                  <a:gd name="connsiteY2" fmla="*/ 0 h 10000"/>
                  <a:gd name="connsiteX3" fmla="*/ 9455 w 10020"/>
                  <a:gd name="connsiteY3" fmla="*/ 5461 h 10000"/>
                  <a:gd name="connsiteX4" fmla="*/ 4310 w 10020"/>
                  <a:gd name="connsiteY4" fmla="*/ 10000 h 10000"/>
                  <a:gd name="connsiteX5" fmla="*/ 0 w 10020"/>
                  <a:gd name="connsiteY5" fmla="*/ 773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20" h="10000">
                    <a:moveTo>
                      <a:pt x="0" y="7730"/>
                    </a:moveTo>
                    <a:lnTo>
                      <a:pt x="880" y="3026"/>
                    </a:lnTo>
                    <a:lnTo>
                      <a:pt x="10000" y="0"/>
                    </a:lnTo>
                    <a:cubicBezTo>
                      <a:pt x="10107" y="1895"/>
                      <a:pt x="9770" y="3814"/>
                      <a:pt x="9455" y="5461"/>
                    </a:cubicBezTo>
                    <a:cubicBezTo>
                      <a:pt x="7627" y="7171"/>
                      <a:pt x="6034" y="8687"/>
                      <a:pt x="4310" y="10000"/>
                    </a:cubicBezTo>
                    <a:lnTo>
                      <a:pt x="0" y="773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Data 7"/>
              <p:cNvSpPr/>
              <p:nvPr/>
            </p:nvSpPr>
            <p:spPr>
              <a:xfrm rot="1149175" flipV="1">
                <a:off x="4837261" y="4838956"/>
                <a:ext cx="1555208" cy="836272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3" h="15160">
                    <a:moveTo>
                      <a:pt x="0" y="11529"/>
                    </a:moveTo>
                    <a:cubicBezTo>
                      <a:pt x="286" y="9021"/>
                      <a:pt x="573" y="6514"/>
                      <a:pt x="859" y="4006"/>
                    </a:cubicBezTo>
                    <a:lnTo>
                      <a:pt x="10153" y="0"/>
                    </a:lnTo>
                    <a:lnTo>
                      <a:pt x="9192" y="7818"/>
                    </a:lnTo>
                    <a:cubicBezTo>
                      <a:pt x="7407" y="10552"/>
                      <a:pt x="5891" y="13060"/>
                      <a:pt x="4208" y="15160"/>
                    </a:cubicBezTo>
                    <a:lnTo>
                      <a:pt x="0" y="11529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8"/>
              <p:cNvSpPr/>
              <p:nvPr/>
            </p:nvSpPr>
            <p:spPr>
              <a:xfrm>
                <a:off x="6211514" y="5210784"/>
                <a:ext cx="440690" cy="701400"/>
              </a:xfrm>
              <a:custGeom>
                <a:avLst/>
                <a:gdLst>
                  <a:gd name="connsiteX0" fmla="*/ 0 w 434340"/>
                  <a:gd name="connsiteY0" fmla="*/ 0 h 466450"/>
                  <a:gd name="connsiteX1" fmla="*/ 434340 w 434340"/>
                  <a:gd name="connsiteY1" fmla="*/ 0 h 466450"/>
                  <a:gd name="connsiteX2" fmla="*/ 434340 w 434340"/>
                  <a:gd name="connsiteY2" fmla="*/ 466450 h 466450"/>
                  <a:gd name="connsiteX3" fmla="*/ 0 w 434340"/>
                  <a:gd name="connsiteY3" fmla="*/ 466450 h 466450"/>
                  <a:gd name="connsiteX4" fmla="*/ 0 w 434340"/>
                  <a:gd name="connsiteY4" fmla="*/ 0 h 466450"/>
                  <a:gd name="connsiteX0" fmla="*/ 0 w 434340"/>
                  <a:gd name="connsiteY0" fmla="*/ 234950 h 701400"/>
                  <a:gd name="connsiteX1" fmla="*/ 434340 w 434340"/>
                  <a:gd name="connsiteY1" fmla="*/ 0 h 701400"/>
                  <a:gd name="connsiteX2" fmla="*/ 434340 w 434340"/>
                  <a:gd name="connsiteY2" fmla="*/ 701400 h 701400"/>
                  <a:gd name="connsiteX3" fmla="*/ 0 w 434340"/>
                  <a:gd name="connsiteY3" fmla="*/ 701400 h 701400"/>
                  <a:gd name="connsiteX4" fmla="*/ 0 w 434340"/>
                  <a:gd name="connsiteY4" fmla="*/ 234950 h 701400"/>
                  <a:gd name="connsiteX0" fmla="*/ 0 w 440690"/>
                  <a:gd name="connsiteY0" fmla="*/ 234950 h 701400"/>
                  <a:gd name="connsiteX1" fmla="*/ 434340 w 440690"/>
                  <a:gd name="connsiteY1" fmla="*/ 0 h 701400"/>
                  <a:gd name="connsiteX2" fmla="*/ 440690 w 440690"/>
                  <a:gd name="connsiteY2" fmla="*/ 447400 h 701400"/>
                  <a:gd name="connsiteX3" fmla="*/ 0 w 440690"/>
                  <a:gd name="connsiteY3" fmla="*/ 701400 h 701400"/>
                  <a:gd name="connsiteX4" fmla="*/ 0 w 440690"/>
                  <a:gd name="connsiteY4" fmla="*/ 234950 h 70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690" h="701400">
                    <a:moveTo>
                      <a:pt x="0" y="234950"/>
                    </a:moveTo>
                    <a:lnTo>
                      <a:pt x="434340" y="0"/>
                    </a:lnTo>
                    <a:cubicBezTo>
                      <a:pt x="436457" y="149133"/>
                      <a:pt x="438573" y="298267"/>
                      <a:pt x="440690" y="447400"/>
                    </a:cubicBezTo>
                    <a:lnTo>
                      <a:pt x="0" y="701400"/>
                    </a:lnTo>
                    <a:lnTo>
                      <a:pt x="0" y="2349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10"/>
              <p:cNvSpPr/>
              <p:nvPr/>
            </p:nvSpPr>
            <p:spPr>
              <a:xfrm>
                <a:off x="4954877" y="4552090"/>
                <a:ext cx="1095757" cy="267159"/>
              </a:xfrm>
              <a:custGeom>
                <a:avLst/>
                <a:gdLst>
                  <a:gd name="connsiteX0" fmla="*/ 0 w 659988"/>
                  <a:gd name="connsiteY0" fmla="*/ 0 h 279066"/>
                  <a:gd name="connsiteX1" fmla="*/ 659988 w 659988"/>
                  <a:gd name="connsiteY1" fmla="*/ 0 h 279066"/>
                  <a:gd name="connsiteX2" fmla="*/ 659988 w 659988"/>
                  <a:gd name="connsiteY2" fmla="*/ 279066 h 279066"/>
                  <a:gd name="connsiteX3" fmla="*/ 0 w 659988"/>
                  <a:gd name="connsiteY3" fmla="*/ 279066 h 279066"/>
                  <a:gd name="connsiteX4" fmla="*/ 0 w 659988"/>
                  <a:gd name="connsiteY4" fmla="*/ 0 h 279066"/>
                  <a:gd name="connsiteX0" fmla="*/ 0 w 671894"/>
                  <a:gd name="connsiteY0" fmla="*/ 0 h 302878"/>
                  <a:gd name="connsiteX1" fmla="*/ 659988 w 671894"/>
                  <a:gd name="connsiteY1" fmla="*/ 0 h 302878"/>
                  <a:gd name="connsiteX2" fmla="*/ 671894 w 671894"/>
                  <a:gd name="connsiteY2" fmla="*/ 302878 h 302878"/>
                  <a:gd name="connsiteX3" fmla="*/ 0 w 671894"/>
                  <a:gd name="connsiteY3" fmla="*/ 279066 h 302878"/>
                  <a:gd name="connsiteX4" fmla="*/ 0 w 671894"/>
                  <a:gd name="connsiteY4" fmla="*/ 0 h 302878"/>
                  <a:gd name="connsiteX0" fmla="*/ 0 w 1095757"/>
                  <a:gd name="connsiteY0" fmla="*/ 0 h 302878"/>
                  <a:gd name="connsiteX1" fmla="*/ 1095757 w 1095757"/>
                  <a:gd name="connsiteY1" fmla="*/ 64294 h 302878"/>
                  <a:gd name="connsiteX2" fmla="*/ 671894 w 1095757"/>
                  <a:gd name="connsiteY2" fmla="*/ 302878 h 302878"/>
                  <a:gd name="connsiteX3" fmla="*/ 0 w 1095757"/>
                  <a:gd name="connsiteY3" fmla="*/ 279066 h 302878"/>
                  <a:gd name="connsiteX4" fmla="*/ 0 w 1095757"/>
                  <a:gd name="connsiteY4" fmla="*/ 0 h 302878"/>
                  <a:gd name="connsiteX0" fmla="*/ 457200 w 1095757"/>
                  <a:gd name="connsiteY0" fmla="*/ 64293 h 238584"/>
                  <a:gd name="connsiteX1" fmla="*/ 1095757 w 1095757"/>
                  <a:gd name="connsiteY1" fmla="*/ 0 h 238584"/>
                  <a:gd name="connsiteX2" fmla="*/ 671894 w 1095757"/>
                  <a:gd name="connsiteY2" fmla="*/ 238584 h 238584"/>
                  <a:gd name="connsiteX3" fmla="*/ 0 w 1095757"/>
                  <a:gd name="connsiteY3" fmla="*/ 214772 h 238584"/>
                  <a:gd name="connsiteX4" fmla="*/ 457200 w 1095757"/>
                  <a:gd name="connsiteY4" fmla="*/ 64293 h 238584"/>
                  <a:gd name="connsiteX0" fmla="*/ 421481 w 1095757"/>
                  <a:gd name="connsiteY0" fmla="*/ 0 h 252872"/>
                  <a:gd name="connsiteX1" fmla="*/ 1095757 w 1095757"/>
                  <a:gd name="connsiteY1" fmla="*/ 14288 h 252872"/>
                  <a:gd name="connsiteX2" fmla="*/ 671894 w 1095757"/>
                  <a:gd name="connsiteY2" fmla="*/ 252872 h 252872"/>
                  <a:gd name="connsiteX3" fmla="*/ 0 w 1095757"/>
                  <a:gd name="connsiteY3" fmla="*/ 229060 h 252872"/>
                  <a:gd name="connsiteX4" fmla="*/ 421481 w 1095757"/>
                  <a:gd name="connsiteY4" fmla="*/ 0 h 252872"/>
                  <a:gd name="connsiteX0" fmla="*/ 423862 w 1095757"/>
                  <a:gd name="connsiteY0" fmla="*/ 0 h 257634"/>
                  <a:gd name="connsiteX1" fmla="*/ 1095757 w 1095757"/>
                  <a:gd name="connsiteY1" fmla="*/ 19050 h 257634"/>
                  <a:gd name="connsiteX2" fmla="*/ 671894 w 1095757"/>
                  <a:gd name="connsiteY2" fmla="*/ 257634 h 257634"/>
                  <a:gd name="connsiteX3" fmla="*/ 0 w 1095757"/>
                  <a:gd name="connsiteY3" fmla="*/ 233822 h 257634"/>
                  <a:gd name="connsiteX4" fmla="*/ 423862 w 1095757"/>
                  <a:gd name="connsiteY4" fmla="*/ 0 h 257634"/>
                  <a:gd name="connsiteX0" fmla="*/ 431006 w 1095757"/>
                  <a:gd name="connsiteY0" fmla="*/ 0 h 267159"/>
                  <a:gd name="connsiteX1" fmla="*/ 1095757 w 1095757"/>
                  <a:gd name="connsiteY1" fmla="*/ 28575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31006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23862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23862 w 1095757"/>
                  <a:gd name="connsiteY4" fmla="*/ 0 h 26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57" h="267159">
                    <a:moveTo>
                      <a:pt x="423862" y="0"/>
                    </a:moveTo>
                    <a:lnTo>
                      <a:pt x="1095757" y="26194"/>
                    </a:lnTo>
                    <a:lnTo>
                      <a:pt x="671894" y="267159"/>
                    </a:lnTo>
                    <a:lnTo>
                      <a:pt x="0" y="243347"/>
                    </a:lnTo>
                    <a:lnTo>
                      <a:pt x="423862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11"/>
              <p:cNvSpPr/>
              <p:nvPr/>
            </p:nvSpPr>
            <p:spPr>
              <a:xfrm>
                <a:off x="5048699" y="4938005"/>
                <a:ext cx="1025948" cy="889943"/>
              </a:xfrm>
              <a:custGeom>
                <a:avLst/>
                <a:gdLst>
                  <a:gd name="connsiteX0" fmla="*/ 0 w 944880"/>
                  <a:gd name="connsiteY0" fmla="*/ 0 h 530375"/>
                  <a:gd name="connsiteX1" fmla="*/ 944880 w 944880"/>
                  <a:gd name="connsiteY1" fmla="*/ 0 h 530375"/>
                  <a:gd name="connsiteX2" fmla="*/ 944880 w 944880"/>
                  <a:gd name="connsiteY2" fmla="*/ 530375 h 530375"/>
                  <a:gd name="connsiteX3" fmla="*/ 0 w 944880"/>
                  <a:gd name="connsiteY3" fmla="*/ 530375 h 530375"/>
                  <a:gd name="connsiteX4" fmla="*/ 0 w 944880"/>
                  <a:gd name="connsiteY4" fmla="*/ 0 h 530375"/>
                  <a:gd name="connsiteX0" fmla="*/ 21431 w 944880"/>
                  <a:gd name="connsiteY0" fmla="*/ 0 h 849462"/>
                  <a:gd name="connsiteX1" fmla="*/ 944880 w 944880"/>
                  <a:gd name="connsiteY1" fmla="*/ 319087 h 849462"/>
                  <a:gd name="connsiteX2" fmla="*/ 944880 w 944880"/>
                  <a:gd name="connsiteY2" fmla="*/ 849462 h 849462"/>
                  <a:gd name="connsiteX3" fmla="*/ 0 w 944880"/>
                  <a:gd name="connsiteY3" fmla="*/ 849462 h 849462"/>
                  <a:gd name="connsiteX4" fmla="*/ 21431 w 944880"/>
                  <a:gd name="connsiteY4" fmla="*/ 0 h 849462"/>
                  <a:gd name="connsiteX0" fmla="*/ 21431 w 1035367"/>
                  <a:gd name="connsiteY0" fmla="*/ 0 h 849462"/>
                  <a:gd name="connsiteX1" fmla="*/ 1035367 w 1035367"/>
                  <a:gd name="connsiteY1" fmla="*/ 523875 h 849462"/>
                  <a:gd name="connsiteX2" fmla="*/ 944880 w 1035367"/>
                  <a:gd name="connsiteY2" fmla="*/ 849462 h 849462"/>
                  <a:gd name="connsiteX3" fmla="*/ 0 w 1035367"/>
                  <a:gd name="connsiteY3" fmla="*/ 849462 h 849462"/>
                  <a:gd name="connsiteX4" fmla="*/ 21431 w 1035367"/>
                  <a:gd name="connsiteY4" fmla="*/ 0 h 849462"/>
                  <a:gd name="connsiteX0" fmla="*/ 21431 w 1037748"/>
                  <a:gd name="connsiteY0" fmla="*/ 0 h 882799"/>
                  <a:gd name="connsiteX1" fmla="*/ 1035367 w 1037748"/>
                  <a:gd name="connsiteY1" fmla="*/ 523875 h 882799"/>
                  <a:gd name="connsiteX2" fmla="*/ 1037748 w 1037748"/>
                  <a:gd name="connsiteY2" fmla="*/ 882799 h 882799"/>
                  <a:gd name="connsiteX3" fmla="*/ 0 w 1037748"/>
                  <a:gd name="connsiteY3" fmla="*/ 849462 h 882799"/>
                  <a:gd name="connsiteX4" fmla="*/ 21431 w 1037748"/>
                  <a:gd name="connsiteY4" fmla="*/ 0 h 882799"/>
                  <a:gd name="connsiteX0" fmla="*/ 4763 w 1021080"/>
                  <a:gd name="connsiteY0" fmla="*/ 0 h 882799"/>
                  <a:gd name="connsiteX1" fmla="*/ 1018699 w 1021080"/>
                  <a:gd name="connsiteY1" fmla="*/ 523875 h 882799"/>
                  <a:gd name="connsiteX2" fmla="*/ 1021080 w 1021080"/>
                  <a:gd name="connsiteY2" fmla="*/ 882799 h 882799"/>
                  <a:gd name="connsiteX3" fmla="*/ 0 w 1021080"/>
                  <a:gd name="connsiteY3" fmla="*/ 347018 h 882799"/>
                  <a:gd name="connsiteX4" fmla="*/ 4763 w 1021080"/>
                  <a:gd name="connsiteY4" fmla="*/ 0 h 882799"/>
                  <a:gd name="connsiteX0" fmla="*/ 4763 w 1023461"/>
                  <a:gd name="connsiteY0" fmla="*/ 0 h 889943"/>
                  <a:gd name="connsiteX1" fmla="*/ 1018699 w 1023461"/>
                  <a:gd name="connsiteY1" fmla="*/ 523875 h 889943"/>
                  <a:gd name="connsiteX2" fmla="*/ 1023461 w 1023461"/>
                  <a:gd name="connsiteY2" fmla="*/ 889943 h 889943"/>
                  <a:gd name="connsiteX3" fmla="*/ 0 w 1023461"/>
                  <a:gd name="connsiteY3" fmla="*/ 347018 h 889943"/>
                  <a:gd name="connsiteX4" fmla="*/ 4763 w 1023461"/>
                  <a:gd name="connsiteY4" fmla="*/ 0 h 889943"/>
                  <a:gd name="connsiteX0" fmla="*/ 4763 w 1025948"/>
                  <a:gd name="connsiteY0" fmla="*/ 0 h 889943"/>
                  <a:gd name="connsiteX1" fmla="*/ 1025843 w 1025948"/>
                  <a:gd name="connsiteY1" fmla="*/ 531018 h 889943"/>
                  <a:gd name="connsiteX2" fmla="*/ 1023461 w 1025948"/>
                  <a:gd name="connsiteY2" fmla="*/ 889943 h 889943"/>
                  <a:gd name="connsiteX3" fmla="*/ 0 w 1025948"/>
                  <a:gd name="connsiteY3" fmla="*/ 347018 h 889943"/>
                  <a:gd name="connsiteX4" fmla="*/ 4763 w 1025948"/>
                  <a:gd name="connsiteY4" fmla="*/ 0 h 8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5948" h="889943">
                    <a:moveTo>
                      <a:pt x="4763" y="0"/>
                    </a:moveTo>
                    <a:lnTo>
                      <a:pt x="1025843" y="531018"/>
                    </a:lnTo>
                    <a:cubicBezTo>
                      <a:pt x="1026637" y="650659"/>
                      <a:pt x="1022667" y="770302"/>
                      <a:pt x="1023461" y="889943"/>
                    </a:cubicBezTo>
                    <a:lnTo>
                      <a:pt x="0" y="347018"/>
                    </a:lnTo>
                    <a:cubicBezTo>
                      <a:pt x="1588" y="231345"/>
                      <a:pt x="3175" y="115673"/>
                      <a:pt x="4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048699" y="4983490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048699" y="5135891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48699" y="503390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48699" y="5082412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048699" y="5188953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048699" y="524139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/>
            <p:cNvSpPr/>
            <p:nvPr/>
          </p:nvSpPr>
          <p:spPr>
            <a:xfrm>
              <a:off x="3516970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Warehouse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8490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9" grpId="0" animBg="1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</TotalTime>
  <Words>1832</Words>
  <Application>Microsoft Office PowerPoint</Application>
  <PresentationFormat>Widescreen</PresentationFormat>
  <Paragraphs>514</Paragraphs>
  <Slides>31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Consolas</vt:lpstr>
      <vt:lpstr>Calibri</vt:lpstr>
      <vt:lpstr>Roboto Black</vt:lpstr>
      <vt:lpstr>Roboto</vt:lpstr>
      <vt:lpstr>Calibri Light</vt:lpstr>
      <vt:lpstr>Arial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 in Real Life</vt:lpstr>
      <vt:lpstr>Cache Hierarchy</vt:lpstr>
      <vt:lpstr>Cache Hierarchy In Action</vt:lpstr>
      <vt:lpstr>Cache Hierarchy In Action</vt:lpstr>
      <vt:lpstr>Experiment: Defining Cache Hierarchy</vt:lpstr>
      <vt:lpstr>Experiment: Defining Cache Hierarchy</vt:lpstr>
      <vt:lpstr>Cache Hierarchy</vt:lpstr>
      <vt:lpstr>Cache Hierarchy</vt:lpstr>
      <vt:lpstr>Cache Hierarchy in Multi-Core CPU</vt:lpstr>
      <vt:lpstr>Experiment: Single-Core vs. Multi-Core</vt:lpstr>
      <vt:lpstr>Experiment: Sparse Access Pattern</vt:lpstr>
      <vt:lpstr>Experiment: Sparse Access Pattern</vt:lpstr>
      <vt:lpstr>Cache Structure</vt:lpstr>
      <vt:lpstr>Cache Structure</vt:lpstr>
      <vt:lpstr>What is going on with sparse patterns? 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454</cp:revision>
  <dcterms:created xsi:type="dcterms:W3CDTF">2018-10-31T13:40:31Z</dcterms:created>
  <dcterms:modified xsi:type="dcterms:W3CDTF">2019-03-21T17:07:28Z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2019-03-21 17:07:08Z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